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6" r:id="rId3"/>
  </p:sldMasterIdLst>
  <p:notesMasterIdLst>
    <p:notesMasterId r:id="rId23"/>
  </p:notesMasterIdLst>
  <p:sldIdLst>
    <p:sldId id="304" r:id="rId4"/>
    <p:sldId id="305" r:id="rId5"/>
    <p:sldId id="306" r:id="rId6"/>
    <p:sldId id="312" r:id="rId7"/>
    <p:sldId id="319" r:id="rId8"/>
    <p:sldId id="307" r:id="rId9"/>
    <p:sldId id="320" r:id="rId10"/>
    <p:sldId id="308" r:id="rId11"/>
    <p:sldId id="309" r:id="rId12"/>
    <p:sldId id="310" r:id="rId13"/>
    <p:sldId id="311" r:id="rId14"/>
    <p:sldId id="321" r:id="rId15"/>
    <p:sldId id="318" r:id="rId16"/>
    <p:sldId id="317" r:id="rId17"/>
    <p:sldId id="314" r:id="rId18"/>
    <p:sldId id="322" r:id="rId19"/>
    <p:sldId id="315" r:id="rId20"/>
    <p:sldId id="323" r:id="rId21"/>
    <p:sldId id="31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44" autoAdjust="0"/>
    <p:restoredTop sz="94629" autoAdjust="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88A20-5126-4C76-B5E6-D7E1A68E530A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2CEA-952E-44D3-9C4C-C0C8A2931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6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3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1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76588" y="62642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22nd October 2014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046913" cy="593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79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3E002E-2649-464B-8DE7-5C01AB9A9295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EFCCE83-A42C-4077-869C-662BD7026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60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0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021" y="68244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26"/>
          <a:stretch/>
        </p:blipFill>
        <p:spPr>
          <a:xfrm>
            <a:off x="2467992" y="6069554"/>
            <a:ext cx="6658252" cy="775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70" y="6934"/>
            <a:ext cx="6658252" cy="82395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1023" y="6131697"/>
            <a:ext cx="2396971" cy="665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C00000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1" y="2286002"/>
            <a:ext cx="4389129" cy="109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" y="2286002"/>
            <a:ext cx="4389129" cy="109728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71023" y="6120000"/>
            <a:ext cx="90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28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78397" y="6063577"/>
            <a:ext cx="9058123" cy="823959"/>
            <a:chOff x="87275" y="-5976"/>
            <a:chExt cx="9058123" cy="823959"/>
          </a:xfrm>
        </p:grpSpPr>
        <p:sp>
          <p:nvSpPr>
            <p:cNvPr id="8" name="Rectangle 7"/>
            <p:cNvSpPr/>
            <p:nvPr userDrawn="1"/>
          </p:nvSpPr>
          <p:spPr>
            <a:xfrm>
              <a:off x="87275" y="55320"/>
              <a:ext cx="2396971" cy="665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Optics 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baseline="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endParaRPr lang="en-GB" sz="3600" dirty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146" y="-5976"/>
              <a:ext cx="6658252" cy="823959"/>
            </a:xfrm>
            <a:prstGeom prst="rect">
              <a:avLst/>
            </a:prstGeom>
          </p:spPr>
        </p:pic>
      </p:grpSp>
      <p:pic>
        <p:nvPicPr>
          <p:cNvPr id="6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2307A3AB-1E88-4C12-A66A-BC5442D0527F" descr="4DFC2E13-B360-4B3E-BA36-DC1E9C87CAD1@phydept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87" y="1"/>
            <a:ext cx="1931212" cy="6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9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5321" y="6128178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>
          <a:xfrm>
            <a:off x="2475194" y="6066869"/>
            <a:ext cx="6658252" cy="756546"/>
          </a:xfrm>
          <a:prstGeom prst="rect">
            <a:avLst/>
          </a:prstGeom>
        </p:spPr>
      </p:pic>
      <p:pic>
        <p:nvPicPr>
          <p:cNvPr id="4" name="Picture 2" descr="http://www.jqc.org.uk/assets/images/jqc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847" y="41279"/>
            <a:ext cx="1819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6.xml"/><Relationship Id="rId7" Type="http://schemas.openxmlformats.org/officeDocument/2006/relationships/image" Target="../media/image15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4.png"/><Relationship Id="rId5" Type="http://schemas.openxmlformats.org/officeDocument/2006/relationships/image" Target="../media/image44.png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17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5.png"/><Relationship Id="rId5" Type="http://schemas.openxmlformats.org/officeDocument/2006/relationships/tags" Target="../tags/tag7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tags" Target="../tags/tag6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2.xml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23.png"/><Relationship Id="rId5" Type="http://schemas.openxmlformats.org/officeDocument/2006/relationships/tags" Target="../tags/tag14.xml"/><Relationship Id="rId10" Type="http://schemas.openxmlformats.org/officeDocument/2006/relationships/image" Target="../media/image22.png"/><Relationship Id="rId4" Type="http://schemas.openxmlformats.org/officeDocument/2006/relationships/tags" Target="../tags/tag13.xml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slideLayout" Target="../slideLayouts/slideLayout3.xml"/><Relationship Id="rId18" Type="http://schemas.openxmlformats.org/officeDocument/2006/relationships/image" Target="../media/image26.png"/><Relationship Id="rId3" Type="http://schemas.openxmlformats.org/officeDocument/2006/relationships/tags" Target="../tags/tag17.xml"/><Relationship Id="rId21" Type="http://schemas.openxmlformats.org/officeDocument/2006/relationships/image" Target="../media/image15.png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22.png"/><Relationship Id="rId25" Type="http://schemas.openxmlformats.org/officeDocument/2006/relationships/image" Target="../media/image19.png"/><Relationship Id="rId2" Type="http://schemas.openxmlformats.org/officeDocument/2006/relationships/tags" Target="../tags/tag16.xml"/><Relationship Id="rId16" Type="http://schemas.openxmlformats.org/officeDocument/2006/relationships/image" Target="../media/image25.png"/><Relationship Id="rId20" Type="http://schemas.openxmlformats.org/officeDocument/2006/relationships/image" Target="../media/image13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image" Target="../media/image29.png"/><Relationship Id="rId5" Type="http://schemas.openxmlformats.org/officeDocument/2006/relationships/tags" Target="../tags/tag19.xml"/><Relationship Id="rId15" Type="http://schemas.openxmlformats.org/officeDocument/2006/relationships/image" Target="../media/image14.png"/><Relationship Id="rId23" Type="http://schemas.openxmlformats.org/officeDocument/2006/relationships/image" Target="../media/image28.png"/><Relationship Id="rId10" Type="http://schemas.openxmlformats.org/officeDocument/2006/relationships/tags" Target="../tags/tag24.xml"/><Relationship Id="rId19" Type="http://schemas.openxmlformats.org/officeDocument/2006/relationships/image" Target="../media/image24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20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32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tags" Target="../tags/tag28.xml"/><Relationship Id="rId16" Type="http://schemas.openxmlformats.org/officeDocument/2006/relationships/image" Target="../media/image35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14.png"/><Relationship Id="rId5" Type="http://schemas.openxmlformats.org/officeDocument/2006/relationships/tags" Target="../tags/tag31.xml"/><Relationship Id="rId15" Type="http://schemas.openxmlformats.org/officeDocument/2006/relationships/image" Target="../media/image34.png"/><Relationship Id="rId10" Type="http://schemas.openxmlformats.org/officeDocument/2006/relationships/image" Target="../media/image22.png"/><Relationship Id="rId4" Type="http://schemas.openxmlformats.org/officeDocument/2006/relationships/tags" Target="../tags/tag30.xml"/><Relationship Id="rId9" Type="http://schemas.openxmlformats.org/officeDocument/2006/relationships/image" Target="../media/image21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6.xml"/><Relationship Id="rId7" Type="http://schemas.openxmlformats.org/officeDocument/2006/relationships/image" Target="../media/image38.png"/><Relationship Id="rId12" Type="http://schemas.openxmlformats.org/officeDocument/2006/relationships/image" Target="../media/image40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39.png"/><Relationship Id="rId5" Type="http://schemas.openxmlformats.org/officeDocument/2006/relationships/tags" Target="../tags/tag38.xml"/><Relationship Id="rId10" Type="http://schemas.openxmlformats.org/officeDocument/2006/relationships/image" Target="../media/image16.png"/><Relationship Id="rId4" Type="http://schemas.openxmlformats.org/officeDocument/2006/relationships/tags" Target="../tags/tag37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1.xml"/><Relationship Id="rId7" Type="http://schemas.openxmlformats.org/officeDocument/2006/relationships/image" Target="../media/image41.png"/><Relationship Id="rId12" Type="http://schemas.openxmlformats.org/officeDocument/2006/relationships/image" Target="../media/image43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39.png"/><Relationship Id="rId5" Type="http://schemas.openxmlformats.org/officeDocument/2006/relationships/tags" Target="../tags/tag43.xml"/><Relationship Id="rId10" Type="http://schemas.openxmlformats.org/officeDocument/2006/relationships/image" Target="../media/image42.png"/><Relationship Id="rId4" Type="http://schemas.openxmlformats.org/officeDocument/2006/relationships/tags" Target="../tags/tag42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788" y="4584254"/>
            <a:ext cx="4705350" cy="151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05" y="3235689"/>
            <a:ext cx="6905626" cy="157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Straight Arrow Connector 1"/>
          <p:cNvCxnSpPr/>
          <p:nvPr/>
        </p:nvCxnSpPr>
        <p:spPr>
          <a:xfrm rot="5400000" flipV="1">
            <a:off x="4536000" y="289913"/>
            <a:ext cx="0" cy="18000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rot="4800000" flipV="1">
            <a:off x="4525751" y="137175"/>
            <a:ext cx="0" cy="18000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6000000" flipV="1">
            <a:off x="4525751" y="448557"/>
            <a:ext cx="0" cy="18000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6600000" flipV="1">
            <a:off x="4491295" y="597134"/>
            <a:ext cx="0" cy="18000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6300000" flipV="1">
            <a:off x="4505333" y="521564"/>
            <a:ext cx="0" cy="18000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700000" flipV="1">
            <a:off x="4536000" y="367757"/>
            <a:ext cx="0" cy="18000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100000" flipV="1">
            <a:off x="4536000" y="217993"/>
            <a:ext cx="0" cy="18000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4500000" flipV="1">
            <a:off x="4512392" y="61429"/>
            <a:ext cx="0" cy="18000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4200000" flipV="1">
            <a:off x="4488781" y="-13802"/>
            <a:ext cx="0" cy="18000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V="1">
            <a:off x="4509018" y="2030889"/>
            <a:ext cx="0" cy="18000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V="1">
            <a:off x="4473018" y="2203791"/>
            <a:ext cx="0" cy="172800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V="1">
            <a:off x="4437018" y="2407689"/>
            <a:ext cx="0" cy="165600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V="1">
            <a:off x="4401018" y="2596089"/>
            <a:ext cx="0" cy="158400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V="1">
            <a:off x="4473018" y="1922238"/>
            <a:ext cx="0" cy="172800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V="1">
            <a:off x="4437018" y="1792923"/>
            <a:ext cx="0" cy="165600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V="1">
            <a:off x="4401018" y="1663608"/>
            <a:ext cx="0" cy="158400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12" y="273918"/>
            <a:ext cx="469333" cy="5028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65" y="1657735"/>
            <a:ext cx="643048" cy="50285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777350" y="5848853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111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676" y="1025283"/>
            <a:ext cx="5989290" cy="4522302"/>
            <a:chOff x="862213" y="93961"/>
            <a:chExt cx="7751015" cy="58525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1856" y="688671"/>
              <a:ext cx="7051729" cy="5214520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1233228" y="3280928"/>
              <a:ext cx="738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322197" y="438480"/>
              <a:ext cx="0" cy="5508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13" y="3087474"/>
              <a:ext cx="259657" cy="41691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5" y="2703474"/>
              <a:ext cx="190171" cy="384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713" y="93961"/>
              <a:ext cx="800914" cy="603429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7784565" y="5779877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116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117</a:t>
            </a:r>
            <a:endParaRPr lang="en-GB" sz="1200" dirty="0">
              <a:solidFill>
                <a:srgbClr val="000099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004364" y="0"/>
            <a:ext cx="5072711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sz="2800" dirty="0" err="1" smtClean="0">
                <a:solidFill>
                  <a:srgbClr val="7030A0"/>
                </a:solidFill>
              </a:rPr>
              <a:t>Dispersionless</a:t>
            </a:r>
            <a:r>
              <a:rPr lang="en-GB" sz="2800" dirty="0" smtClean="0">
                <a:solidFill>
                  <a:srgbClr val="7030A0"/>
                </a:solidFill>
              </a:rPr>
              <a:t> propagation of a Gaussian pulse</a:t>
            </a:r>
          </a:p>
          <a:p>
            <a:pPr marL="342900" indent="-342900">
              <a:spcBef>
                <a:spcPct val="50000"/>
              </a:spcBef>
            </a:pPr>
            <a:endParaRPr lang="en-US" sz="3200" dirty="0">
              <a:solidFill>
                <a:schemeClr val="hlin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40" y="1028700"/>
            <a:ext cx="319822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118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80" y="136626"/>
            <a:ext cx="3633050" cy="571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4525" y="152400"/>
            <a:ext cx="4448175" cy="593725"/>
          </a:xfrm>
        </p:spPr>
        <p:txBody>
          <a:bodyPr/>
          <a:lstStyle/>
          <a:p>
            <a:r>
              <a:rPr lang="en-GB" altLang="en-US" sz="28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Group velocity dispersion</a:t>
            </a:r>
            <a:endParaRPr lang="en-US" altLang="en-US" sz="28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120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547830"/>
            <a:ext cx="3446359" cy="54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5400000">
            <a:off x="1943045" y="1420472"/>
            <a:ext cx="5584580" cy="3732386"/>
            <a:chOff x="72826" y="422030"/>
            <a:chExt cx="9629818" cy="64359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69750" y="-1174894"/>
              <a:ext cx="6435969" cy="962981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923910" y="3475213"/>
              <a:ext cx="3020800" cy="435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946434" y="3479152"/>
              <a:ext cx="3020800" cy="43520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121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122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54" y="327789"/>
            <a:ext cx="5454401" cy="544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122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468796"/>
            <a:ext cx="3600450" cy="5661708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32939" y="0"/>
            <a:ext cx="507271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sz="2800" dirty="0" smtClean="0">
                <a:solidFill>
                  <a:srgbClr val="7030A0"/>
                </a:solidFill>
              </a:rPr>
              <a:t>Slow light</a:t>
            </a:r>
          </a:p>
          <a:p>
            <a:pPr marL="342900" indent="-342900">
              <a:spcBef>
                <a:spcPct val="50000"/>
              </a:spcBef>
            </a:pPr>
            <a:endParaRPr lang="en-US" sz="32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123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85" y="522628"/>
            <a:ext cx="3501080" cy="550545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04364" y="0"/>
            <a:ext cx="507271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sz="2800" dirty="0" smtClean="0">
                <a:solidFill>
                  <a:srgbClr val="7030A0"/>
                </a:solidFill>
              </a:rPr>
              <a:t>Fast light</a:t>
            </a:r>
          </a:p>
          <a:p>
            <a:pPr marL="342900" indent="-342900">
              <a:spcBef>
                <a:spcPct val="50000"/>
              </a:spcBef>
            </a:pPr>
            <a:endParaRPr lang="en-US" sz="32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124</a:t>
            </a:r>
            <a:endParaRPr lang="en-GB" sz="1200" dirty="0">
              <a:solidFill>
                <a:srgbClr val="000099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04364" y="0"/>
            <a:ext cx="507271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sz="2800" dirty="0" smtClean="0">
                <a:solidFill>
                  <a:srgbClr val="7030A0"/>
                </a:solidFill>
              </a:rPr>
              <a:t>Precursors</a:t>
            </a:r>
            <a:endParaRPr lang="en-GB" sz="2800" dirty="0" smtClean="0">
              <a:solidFill>
                <a:srgbClr val="7030A0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en-US" sz="3200" dirty="0">
              <a:solidFill>
                <a:schemeClr val="hlin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16" y="499459"/>
            <a:ext cx="3452501" cy="542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1750" y="85725"/>
            <a:ext cx="3686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sz="2800" dirty="0" smtClean="0">
                <a:solidFill>
                  <a:srgbClr val="7030A0"/>
                </a:solidFill>
              </a:rPr>
              <a:t>Fast light</a:t>
            </a:r>
            <a:endParaRPr lang="en-US" sz="3200" dirty="0">
              <a:solidFill>
                <a:schemeClr val="hlin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1" y="844526"/>
            <a:ext cx="8582026" cy="144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1809750"/>
            <a:ext cx="6305550" cy="600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712733"/>
            <a:ext cx="6343650" cy="334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96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/>
          <a:srcRect l="15751" r="15760"/>
          <a:stretch/>
        </p:blipFill>
        <p:spPr>
          <a:xfrm>
            <a:off x="2457409" y="970294"/>
            <a:ext cx="4548751" cy="511940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64233" y="484089"/>
            <a:ext cx="0" cy="30600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01" y="3329288"/>
            <a:ext cx="259657" cy="4169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3" y="2945288"/>
            <a:ext cx="190171" cy="38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66" y="218708"/>
            <a:ext cx="800914" cy="603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73" y="3625601"/>
            <a:ext cx="895998" cy="6034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69" y="3625601"/>
            <a:ext cx="1338511" cy="6034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15" y="3672001"/>
            <a:ext cx="259657" cy="41691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rot="5400000" flipV="1">
            <a:off x="4689656" y="1830272"/>
            <a:ext cx="0" cy="3384000"/>
          </a:xfrm>
          <a:prstGeom prst="straightConnector1">
            <a:avLst/>
          </a:prstGeom>
          <a:ln w="31750">
            <a:solidFill>
              <a:schemeClr val="bg1">
                <a:lumMod val="75000"/>
              </a:schemeClr>
            </a:solidFill>
            <a:prstDash val="sys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4686757" y="3383839"/>
            <a:ext cx="0" cy="144000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29" y="888306"/>
            <a:ext cx="204800" cy="405943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rot="16200000" flipV="1">
            <a:off x="2511409" y="1037278"/>
            <a:ext cx="0" cy="108000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V="1">
            <a:off x="4790989" y="1183172"/>
            <a:ext cx="0" cy="46800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777350" y="5848853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112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1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13506" r="14617"/>
          <a:stretch/>
        </p:blipFill>
        <p:spPr>
          <a:xfrm>
            <a:off x="2092270" y="365465"/>
            <a:ext cx="5137689" cy="536101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065524" y="4704996"/>
            <a:ext cx="540000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90193" y="1024018"/>
            <a:ext cx="0" cy="409431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66" y="5300294"/>
            <a:ext cx="259657" cy="416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06" y="4844044"/>
            <a:ext cx="365714" cy="274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65" y="5717208"/>
            <a:ext cx="574171" cy="362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623" y="5706783"/>
            <a:ext cx="1002057" cy="362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50" y="1377893"/>
            <a:ext cx="928915" cy="12544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6200000" flipV="1">
            <a:off x="4624995" y="1698980"/>
            <a:ext cx="0" cy="108000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777350" y="5848853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112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189420" y="1374448"/>
            <a:ext cx="3710170" cy="3881212"/>
            <a:chOff x="2065524" y="365465"/>
            <a:chExt cx="5461996" cy="57138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4"/>
            <a:srcRect l="13506" r="14617"/>
            <a:stretch/>
          </p:blipFill>
          <p:spPr>
            <a:xfrm>
              <a:off x="2092270" y="365465"/>
              <a:ext cx="5137689" cy="5361011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2065524" y="4704996"/>
              <a:ext cx="540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690193" y="1024018"/>
              <a:ext cx="0" cy="40943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9166" y="5300294"/>
              <a:ext cx="259657" cy="4169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1806" y="4844044"/>
              <a:ext cx="365714" cy="2742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765" y="5717208"/>
              <a:ext cx="574171" cy="3620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623" y="5706783"/>
              <a:ext cx="1002057" cy="36205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950" y="1377893"/>
              <a:ext cx="928915" cy="1254400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rot="16200000" flipV="1">
              <a:off x="4624995" y="1698980"/>
              <a:ext cx="0" cy="108000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soli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763355" y="5886920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112</a:t>
            </a:r>
            <a:endParaRPr lang="en-GB" sz="1200" dirty="0">
              <a:solidFill>
                <a:srgbClr val="000099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85687" y="1928678"/>
            <a:ext cx="3490116" cy="3984306"/>
            <a:chOff x="1988201" y="218708"/>
            <a:chExt cx="5142788" cy="587099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0"/>
            <a:srcRect l="15751" r="15760"/>
            <a:stretch/>
          </p:blipFill>
          <p:spPr>
            <a:xfrm>
              <a:off x="2457409" y="970294"/>
              <a:ext cx="4548751" cy="5119404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>
            <a:xfrm flipV="1">
              <a:off x="2464233" y="484089"/>
              <a:ext cx="0" cy="306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201" y="3329288"/>
              <a:ext cx="259657" cy="41691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2813" y="2945288"/>
              <a:ext cx="190171" cy="384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566" y="218708"/>
              <a:ext cx="800914" cy="60342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573" y="3625601"/>
              <a:ext cx="895998" cy="60342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969" y="3625601"/>
              <a:ext cx="1338511" cy="60342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215" y="3672001"/>
              <a:ext cx="259657" cy="416914"/>
            </a:xfrm>
            <a:prstGeom prst="rect">
              <a:avLst/>
            </a:prstGeom>
          </p:spPr>
        </p:pic>
        <p:cxnSp>
          <p:nvCxnSpPr>
            <p:cNvPr id="29" name="Straight Arrow Connector 28"/>
            <p:cNvCxnSpPr/>
            <p:nvPr/>
          </p:nvCxnSpPr>
          <p:spPr>
            <a:xfrm rot="5400000" flipV="1">
              <a:off x="4689656" y="1830272"/>
              <a:ext cx="0" cy="3384000"/>
            </a:xfrm>
            <a:prstGeom prst="straightConnector1">
              <a:avLst/>
            </a:prstGeom>
            <a:ln w="31750">
              <a:solidFill>
                <a:schemeClr val="bg1">
                  <a:lumMod val="75000"/>
                </a:schemeClr>
              </a:solidFill>
              <a:prstDash val="sys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0800000" flipV="1">
              <a:off x="4686757" y="3383839"/>
              <a:ext cx="0" cy="144000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soli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629" y="888306"/>
              <a:ext cx="204800" cy="405943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 rot="16200000" flipV="1">
              <a:off x="2511409" y="1037278"/>
              <a:ext cx="0" cy="108000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soli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V="1">
              <a:off x="4790989" y="1183172"/>
              <a:ext cx="0" cy="468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48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777350" y="5848853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113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67" y="141550"/>
            <a:ext cx="3708874" cy="554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2159940" y="5542614"/>
            <a:ext cx="669600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72" y="5804097"/>
            <a:ext cx="304762" cy="228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10" y="5809392"/>
            <a:ext cx="478476" cy="3017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5" y="5265527"/>
            <a:ext cx="216381" cy="347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9" y="2783514"/>
            <a:ext cx="444954" cy="45409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rot="16200000" flipV="1">
            <a:off x="765205" y="3070241"/>
            <a:ext cx="0" cy="108000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761520" y="5388673"/>
            <a:ext cx="0" cy="108000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3521471" y="2746003"/>
            <a:ext cx="0" cy="5400000"/>
          </a:xfrm>
          <a:prstGeom prst="straightConnector1">
            <a:avLst/>
          </a:prstGeom>
          <a:ln w="31750">
            <a:solidFill>
              <a:schemeClr val="bg1">
                <a:lumMod val="85000"/>
              </a:schemeClr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4853096" y="5532823"/>
            <a:ext cx="0" cy="108000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6717205" y="5540999"/>
            <a:ext cx="0" cy="108000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3025773" y="5558955"/>
            <a:ext cx="0" cy="108000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03002" y="2517443"/>
            <a:ext cx="0" cy="30600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77" y="2437610"/>
            <a:ext cx="1459810" cy="572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33" y="5666955"/>
            <a:ext cx="1956571" cy="502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93" y="5666955"/>
            <a:ext cx="1956571" cy="502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1317" y="3082602"/>
            <a:ext cx="7492366" cy="241170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16200000" flipV="1">
            <a:off x="2838858" y="1111293"/>
            <a:ext cx="0" cy="4032000"/>
          </a:xfrm>
          <a:prstGeom prst="straightConnector1">
            <a:avLst/>
          </a:prstGeom>
          <a:ln w="31750">
            <a:solidFill>
              <a:schemeClr val="bg1">
                <a:lumMod val="85000"/>
              </a:schemeClr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784565" y="5072678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114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58" y="-56488"/>
            <a:ext cx="3878347" cy="307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784565" y="5072678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114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0" y="1376405"/>
            <a:ext cx="7588665" cy="335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231322" y="696772"/>
            <a:ext cx="6618410" cy="5003736"/>
            <a:chOff x="438470" y="310388"/>
            <a:chExt cx="8640000" cy="6504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560" y="707241"/>
              <a:ext cx="8090814" cy="6107214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438470" y="5621172"/>
              <a:ext cx="864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709535" y="397640"/>
              <a:ext cx="0" cy="5364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020" y="5992974"/>
              <a:ext cx="259657" cy="4169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1513" y="6064289"/>
              <a:ext cx="190171" cy="38400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053" y="310388"/>
              <a:ext cx="800914" cy="603429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6105788" y="3455728"/>
              <a:ext cx="18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415" y="909754"/>
              <a:ext cx="416914" cy="409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436" y="2838124"/>
              <a:ext cx="906972" cy="1239769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 flipH="1">
              <a:off x="6369563" y="3455728"/>
              <a:ext cx="18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606018" y="1163121"/>
              <a:ext cx="7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7958655" y="1163121"/>
              <a:ext cx="7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7784565" y="5779877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115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9394" y="647947"/>
            <a:ext cx="8289804" cy="4739550"/>
            <a:chOff x="-759267" y="281377"/>
            <a:chExt cx="9837737" cy="594004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759267" y="914063"/>
              <a:ext cx="9037864" cy="4968301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438470" y="5621172"/>
              <a:ext cx="864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716359" y="367044"/>
              <a:ext cx="0" cy="5364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06" y="5804503"/>
              <a:ext cx="259657" cy="4169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3100" y="5820959"/>
              <a:ext cx="190171" cy="38400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520" y="281377"/>
              <a:ext cx="1364114" cy="687543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7051831" y="4632830"/>
              <a:ext cx="5400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8580" y="948945"/>
              <a:ext cx="416914" cy="409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017" y="3129542"/>
              <a:ext cx="906972" cy="1243426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 flipH="1">
              <a:off x="7657503" y="4634666"/>
              <a:ext cx="5400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911415" y="1068506"/>
              <a:ext cx="7200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7579412" y="1058381"/>
              <a:ext cx="7200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7579412" y="5531172"/>
              <a:ext cx="0" cy="18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6628278" y="5531172"/>
              <a:ext cx="0" cy="18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7784565" y="5779877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116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15.4856"/>
  <p:tag name="OUTPUTDPI" val="1200"/>
  <p:tag name="LATEXADDIN" val="\documentclass{article}&#10;\usepackage{amsmath}&#10;\pagestyle{empty}&#10;\begin{document}&#10;&#10;&#10;$$(i)$$&#10;&#10;\end{document}"/>
  <p:tag name="IGUANATEXSIZE" val="40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pagestyle{empty}&#10;\begin{document}&#10;&#10;&#10;$$0$$&#10;&#10;\end{document}"/>
  <p:tag name="IGUANATEXSIZE" val="48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74.99063"/>
  <p:tag name="OUTPUTDPI" val="1200"/>
  <p:tag name="LATEXADDIN" val="\documentclass{article}&#10;\usepackage{amsmath}&#10;\pagestyle{empty}&#10;\begin{document}&#10;&#10;&#10;$$\omega$$&#10;&#10;\end{document}"/>
  <p:tag name="IGUANATEXSIZE" val="48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4071"/>
  <p:tag name="ORIGINALWIDTH" val="117.7353"/>
  <p:tag name="OUTPUTDPI" val="1200"/>
  <p:tag name="LATEXADDIN" val="\documentclass{article}&#10;\usepackage{amsmath}&#10;\pagestyle{empty}&#10;\begin{document}&#10;&#10;&#10;$$\omega_{\rm c}$$&#10;&#10;\end{document}"/>
  <p:tag name="IGUANATEXSIZE" val="48"/>
  <p:tag name="IGUANATEXCURSOR" val="98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4071"/>
  <p:tag name="ORIGINALWIDTH" val="205.4743"/>
  <p:tag name="OUTPUTDPI" val="1200"/>
  <p:tag name="LATEXADDIN" val="\documentclass{article}&#10;\usepackage{amsmath}&#10;\pagestyle{empty}&#10;\begin{document}&#10;&#10;&#10;$$-\omega_{\rm c}$$&#10;&#10;\end{document}"/>
  <p:tag name="IGUANATEXSIZE" val="48"/>
  <p:tag name="IGUANATEXCURSOR" val="99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.2179"/>
  <p:tag name="ORIGINALWIDTH" val="190.4762"/>
  <p:tag name="OUTPUTDPI" val="1200"/>
  <p:tag name="LATEXADDIN" val="\documentclass{article}&#10;\usepackage{amsmath}&#10;\pagestyle{empty}&#10;\begin{document}&#10;&#10;&#10;$$\frac{{\cal E}_0\tau}{2}$$&#10;&#10;\end{document}"/>
  <p:tag name="IGUANATEXSIZE" val="48"/>
  <p:tag name="IGUANATEXCURSOR" val="108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pagestyle{empty}&#10;\begin{document}&#10;&#10;&#10;$$0$$&#10;&#10;\end{document}"/>
  <p:tag name="IGUANATEXSIZE" val="48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4016"/>
  <p:tag name="ORIGINALWIDTH" val="38.99512"/>
  <p:tag name="OUTPUTDPI" val="1200"/>
  <p:tag name="LATEXADDIN" val="\documentclass{article}&#10;\usepackage{amsmath}&#10;\pagestyle{empty}&#10;\begin{document}&#10;&#10;&#10;$$t$$&#10;&#10;\end{document}"/>
  <p:tag name="IGUANATEXSIZE" val="48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64.2294"/>
  <p:tag name="OUTPUTDPI" val="1200"/>
  <p:tag name="LATEXADDIN" val="\documentclass{article}&#10;\usepackage{amsmath}&#10;\pagestyle{empty}&#10;\begin{document}&#10;&#10;&#10;$${\rm f}(t)$$&#10;&#10;\end{document}"/>
  <p:tag name="IGUANATEXSIZE" val="48"/>
  <p:tag name="IGUANATEXCURSOR" val="93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83.727"/>
  <p:tag name="OUTPUTDPI" val="1200"/>
  <p:tag name="LATEXADDIN" val="\documentclass{article}&#10;\usepackage{amsmath}&#10;\pagestyle{empty}&#10;\begin{document}&#10;&#10;&#10;$$\tau/2$$&#10;&#10;\end{document}"/>
  <p:tag name="IGUANATEXSIZE" val="48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74.4657"/>
  <p:tag name="OUTPUTDPI" val="1200"/>
  <p:tag name="LATEXADDIN" val="\documentclass{article}&#10;\usepackage{amsmath}&#10;\pagestyle{empty}&#10;\begin{document}&#10;&#10;&#10;$$-\tau/2$$&#10;&#10;\end{document}"/>
  <p:tag name="IGUANATEXSIZE" val="48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58.2302"/>
  <p:tag name="OUTPUTDPI" val="1200"/>
  <p:tag name="LATEXADDIN" val="\documentclass{article}&#10;\usepackage{amsmath}&#10;\pagestyle{empty}&#10;\begin{document}&#10;&#10;&#10;$$(ii)$$&#10;&#10;\end{document}"/>
  <p:tag name="IGUANATEXSIZE" val="40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pagestyle{empty}&#10;\begin{document}&#10;&#10;&#10;$$0$$&#10;&#10;\end{document}"/>
  <p:tag name="IGUANATEXSIZE" val="48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3961"/>
  <p:tag name="ORIGINALWIDTH" val="41.99472"/>
  <p:tag name="OUTPUTDPI" val="1200"/>
  <p:tag name="LATEXADDIN" val="\documentclass{article}&#10;\usepackage{amsmath}&#10;\pagestyle{empty}&#10;\begin{document}&#10;&#10;&#10;$$1$$&#10;&#10;\end{document}"/>
  <p:tag name="IGUANATEXSIZE" val="48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pagestyle{empty}&#10;\begin{document}&#10;&#10;&#10;$$0$$&#10;&#10;\end{document}"/>
  <p:tag name="IGUANATEXSIZE" val="48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74.99063"/>
  <p:tag name="OUTPUTDPI" val="1200"/>
  <p:tag name="LATEXADDIN" val="\documentclass{article}&#10;\usepackage{amsmath}&#10;\pagestyle{empty}&#10;\begin{document}&#10;&#10;&#10;$$\omega$$&#10;&#10;\end{document}"/>
  <p:tag name="IGUANATEXSIZE" val="48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4071"/>
  <p:tag name="ORIGINALWIDTH" val="117.7353"/>
  <p:tag name="OUTPUTDPI" val="1200"/>
  <p:tag name="LATEXADDIN" val="\documentclass{article}&#10;\usepackage{amsmath}&#10;\pagestyle{empty}&#10;\begin{document}&#10;&#10;&#10;$$\omega_{\rm c}$$&#10;&#10;\end{document}"/>
  <p:tag name="IGUANATEXSIZE" val="48"/>
  <p:tag name="IGUANATEXCURSOR" val="98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4071"/>
  <p:tag name="ORIGINALWIDTH" val="205.4743"/>
  <p:tag name="OUTPUTDPI" val="1200"/>
  <p:tag name="LATEXADDIN" val="\documentclass{article}&#10;\usepackage{amsmath}&#10;\pagestyle{empty}&#10;\begin{document}&#10;&#10;&#10;$$-\omega_{\rm c}$$&#10;&#10;\end{document}"/>
  <p:tag name="IGUANATEXSIZE" val="48"/>
  <p:tag name="IGUANATEXCURSOR" val="99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.2179"/>
  <p:tag name="ORIGINALWIDTH" val="190.4762"/>
  <p:tag name="OUTPUTDPI" val="1200"/>
  <p:tag name="LATEXADDIN" val="\documentclass{article}&#10;\usepackage{amsmath}&#10;\pagestyle{empty}&#10;\begin{document}&#10;&#10;&#10;$$\frac{{\cal E}_0\tau}{2}$$&#10;&#10;\end{document}"/>
  <p:tag name="IGUANATEXSIZE" val="48"/>
  <p:tag name="IGUANATEXCURSOR" val="108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74.99063"/>
  <p:tag name="OUTPUTDPI" val="1200"/>
  <p:tag name="LATEXADDIN" val="\documentclass{article}&#10;\usepackage{amsmath}&#10;\pagestyle{empty}&#10;\begin{document}&#10;&#10;&#10;$$\omega$$&#10;&#10;\end{document}"/>
  <p:tag name="IGUANATEXSIZE" val="40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4071"/>
  <p:tag name="ORIGINALWIDTH" val="117.7353"/>
  <p:tag name="OUTPUTDPI" val="1200"/>
  <p:tag name="LATEXADDIN" val="\documentclass{article}&#10;\usepackage{amsmath}&#10;\pagestyle{empty}&#10;\begin{document}&#10;&#10;&#10;$$\omega_{\rm c}$$&#10;&#10;\end{document}"/>
  <p:tag name="IGUANATEXSIZE" val="40"/>
  <p:tag name="IGUANATEXCURSOR" val="98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pagestyle{empty}&#10;\begin{document}&#10;&#10;&#10;$$0$$&#10;&#10;\end{document}"/>
  <p:tag name="IGUANATEXSIZE" val="40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pagestyle{empty}&#10;\begin{document}&#10;&#10;&#10;$$0$$&#10;&#10;\end{document}"/>
  <p:tag name="IGUANATEXSIZE" val="48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09.4863"/>
  <p:tag name="OUTPUTDPI" val="1200"/>
  <p:tag name="LATEXADDIN" val="\documentclass{article}&#10;\usepackage{amsmath}&#10;\pagestyle{empty}&#10;\begin{document}&#10;&#10;&#10;$$\tau^2$$&#10;&#10;\end{document}"/>
  <p:tag name="IGUANATEXSIZE" val="40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9824"/>
  <p:tag name="ORIGINALWIDTH" val="359.2051"/>
  <p:tag name="OUTPUTDPI" val="1200"/>
  <p:tag name="LATEXADDIN" val="\documentclass{article}&#10;\usepackage{amsmath}&#10;\pagestyle{empty}&#10;\begin{document}&#10;&#10;&#10;$$\vert{\rm F}(\omega)\vert^2$$&#10;&#10;\end{document}"/>
  <p:tag name="IGUANATEXSIZE" val="40"/>
  <p:tag name="IGUANATEXCURSOR" val="111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81.4398"/>
  <p:tag name="OUTPUTDPI" val="1200"/>
  <p:tag name="LATEXADDIN" val="\documentclass{article}&#10;\usepackage{amsmath}&#10;\pagestyle{empty}&#10;\begin{document}&#10;&#10;&#10;$$\omega_{\rm c}+\pi/\tau$$&#10;&#10;\end{document}"/>
  <p:tag name="IGUANATEXSIZE" val="40"/>
  <p:tag name="IGUANATEXCURSOR" val="98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81.4398"/>
  <p:tag name="OUTPUTDPI" val="1200"/>
  <p:tag name="LATEXADDIN" val="\documentclass{article}&#10;\usepackage{amsmath}&#10;\pagestyle{empty}&#10;\begin{document}&#10;&#10;&#10;$$\omega_{\rm c}-\pi/\tau$$&#10;&#10;\end{document}"/>
  <p:tag name="IGUANATEXSIZE" val="40"/>
  <p:tag name="IGUANATEXCURSOR" val="98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pagestyle{empty}&#10;\begin{document}&#10;&#10;&#10;$$0$$&#10;&#10;\end{document}"/>
  <p:tag name="IGUANATEXSIZE" val="48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4016"/>
  <p:tag name="ORIGINALWIDTH" val="38.99512"/>
  <p:tag name="OUTPUTDPI" val="1200"/>
  <p:tag name="LATEXADDIN" val="\documentclass{article}&#10;\usepackage{amsmath}&#10;\pagestyle{empty}&#10;\begin{document}&#10;&#10;&#10;$$t$$&#10;&#10;\end{document}"/>
  <p:tag name="IGUANATEXSIZE" val="48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64.2294"/>
  <p:tag name="OUTPUTDPI" val="1200"/>
  <p:tag name="LATEXADDIN" val="\documentclass{article}&#10;\usepackage{amsmath}&#10;\pagestyle{empty}&#10;\begin{document}&#10;&#10;&#10;$${\rm f}(t)$$&#10;&#10;\end{document}"/>
  <p:tag name="IGUANATEXSIZE" val="48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98952"/>
  <p:tag name="ORIGINALWIDTH" val="85.48929"/>
  <p:tag name="OUTPUTDPI" val="1200"/>
  <p:tag name="LATEXADDIN" val="\documentclass{article}&#10;\usepackage{amsmath}&#10;\usepackage{color}&#10;\pagestyle{empty}&#10;\begin{document}&#10;&#10;{\color{black}&#10;$$T$$&#10;&#10;}&#10;&#10;\end{document}"/>
  <p:tag name="IGUANATEXSIZE" val="48"/>
  <p:tag name="IGUANATEXCURSOR" val="117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4.2182"/>
  <p:tag name="ORIGINALWIDTH" val="185.9768"/>
  <p:tag name="OUTPUTDPI" val="1200"/>
  <p:tag name="LATEXADDIN" val="\documentclass{article}&#10;\usepackage{amsmath}&#10;\usepackage{color}&#10;\pagestyle{empty}&#10;\begin{document}&#10;&#10;{\color{black}&#10;$$\frac{2\pi}{\Delta\omega}$$&#10;&#10;}&#10;&#10;\end{document}"/>
  <p:tag name="IGUANATEXSIZE" val="48"/>
  <p:tag name="IGUANATEXCURSOR" val="142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pagestyle{empty}&#10;\begin{document}&#10;&#10;&#10;$$0$$&#10;&#10;\end{document}"/>
  <p:tag name="IGUANATEXSIZE" val="48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4016"/>
  <p:tag name="ORIGINALWIDTH" val="38.99512"/>
  <p:tag name="OUTPUTDPI" val="1200"/>
  <p:tag name="LATEXADDIN" val="\documentclass{article}&#10;\usepackage{amsmath}&#10;\pagestyle{empty}&#10;\begin{document}&#10;&#10;&#10;$$t$$&#10;&#10;\end{document}"/>
  <p:tag name="IGUANATEXSIZE" val="48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4016"/>
  <p:tag name="ORIGINALWIDTH" val="38.99512"/>
  <p:tag name="OUTPUTDPI" val="1200"/>
  <p:tag name="LATEXADDIN" val="\documentclass{article}&#10;\usepackage{amsmath}&#10;\pagestyle{empty}&#10;\begin{document}&#10;&#10;&#10;$$t$$&#10;&#10;\end{document}"/>
  <p:tag name="IGUANATEXSIZE" val="48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9824"/>
  <p:tag name="ORIGINALWIDTH" val="279.715"/>
  <p:tag name="OUTPUTDPI" val="1200"/>
  <p:tag name="LATEXADDIN" val="\documentclass{article}&#10;\usepackage{amsmath}&#10;\pagestyle{empty}&#10;\begin{document}&#10;&#10;&#10;$$\vert{\rm f}(t)\vert^2$$&#10;&#10;\end{document}"/>
  <p:tag name="IGUANATEXSIZE" val="48"/>
  <p:tag name="IGUANATEXCURSOR" val="106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98952"/>
  <p:tag name="ORIGINALWIDTH" val="85.48929"/>
  <p:tag name="OUTPUTDPI" val="1200"/>
  <p:tag name="LATEXADDIN" val="\documentclass{article}&#10;\usepackage{amsmath}&#10;\usepackage{color}&#10;\pagestyle{empty}&#10;\begin{document}&#10;&#10;{\color{black}&#10;$$T$$&#10;&#10;}&#10;&#10;\end{document}"/>
  <p:tag name="IGUANATEXSIZE" val="48"/>
  <p:tag name="IGUANATEXCURSOR" val="117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4.9681"/>
  <p:tag name="ORIGINALWIDTH" val="185.9768"/>
  <p:tag name="OUTPUTDPI" val="1200"/>
  <p:tag name="LATEXADDIN" val="\documentclass{article}&#10;\usepackage{amsmath}&#10;\usepackage{color}&#10;\pagestyle{empty}&#10;\begin{document}&#10;&#10;{\color{black}&#10;$$\frac{1}{\Delta\omega}$$&#10;&#10;}&#10;&#10;\end{document}"/>
  <p:tag name="IGUANATEXSIZE" val="48"/>
  <p:tag name="IGUANATEXCURSOR" val="124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pagestyle{empty}&#10;\begin{document}&#10;&#10;&#10;$$0$$&#10;&#10;\end{document}"/>
  <p:tag name="IGUANATEXSIZE" val="48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4016"/>
  <p:tag name="ORIGINALWIDTH" val="38.99512"/>
  <p:tag name="OUTPUTDPI" val="1200"/>
  <p:tag name="LATEXADDIN" val="\documentclass{article}&#10;\usepackage{amsmath}&#10;\pagestyle{empty}&#10;\begin{document}&#10;&#10;&#10;$$t$$&#10;&#10;\end{document}"/>
  <p:tag name="IGUANATEXSIZE" val="48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64.2294"/>
  <p:tag name="OUTPUTDPI" val="1200"/>
  <p:tag name="LATEXADDIN" val="\documentclass{article}&#10;\usepackage{amsmath}&#10;\pagestyle{empty}&#10;\begin{document}&#10;&#10;&#10;$${\rm f}(t)$$&#10;&#10;\end{document}"/>
  <p:tag name="IGUANATEXSIZE" val="48"/>
  <p:tag name="IGUANATEXCURSOR" val="93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3882"/>
  <p:tag name="ORIGINALWIDTH" val="619.4226"/>
  <p:tag name="OUTPUTDPI" val="1200"/>
  <p:tag name="LATEXADDIN" val="\documentclass{article}&#10;\usepackage{amsmath}&#10;\pagestyle{empty}&#10;\begin{document}&#10;&#10;&#10;$$z=100~{\rm km}$$&#10;&#10;\end{document}"/>
  <p:tag name="IGUANATEXSIZE" val="48"/>
  <p:tag name="IGUANATEXCURSOR" val="98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3882"/>
  <p:tag name="ORIGINALWIDTH" val="619.4226"/>
  <p:tag name="OUTPUTDPI" val="1200"/>
  <p:tag name="LATEXADDIN" val="\documentclass{article}&#10;\usepackage{amsmath}&#10;\pagestyle{empty}&#10;\begin{document}&#10;&#10;&#10;$$z=200~{\rm km}$$&#10;&#10;\end{document}"/>
  <p:tag name="IGUANATEXSIZE" val="48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64.2294"/>
  <p:tag name="OUTPUTDPI" val="1200"/>
  <p:tag name="LATEXADDIN" val="\documentclass{article}&#10;\usepackage{amsmath}&#10;\pagestyle{empty}&#10;\begin{document}&#10;&#10;&#10;$${\rm f}(t)$$&#10;&#10;\end{document}"/>
  <p:tag name="IGUANATEXSIZE" val="48"/>
  <p:tag name="IGUANATEXCURSOR" val="93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83.727"/>
  <p:tag name="OUTPUTDPI" val="1200"/>
  <p:tag name="LATEXADDIN" val="\documentclass{article}&#10;\usepackage{amsmath}&#10;\pagestyle{empty}&#10;\begin{document}&#10;&#10;&#10;$$\tau/2$$&#10;&#10;\end{document}"/>
  <p:tag name="IGUANATEXSIZE" val="48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74.4657"/>
  <p:tag name="OUTPUTDPI" val="1200"/>
  <p:tag name="LATEXADDIN" val="\documentclass{article}&#10;\usepackage{amsmath}&#10;\pagestyle{empty}&#10;\begin{document}&#10;&#10;&#10;$$-\tau/2$$&#10;&#10;\end{document}"/>
  <p:tag name="IGUANATEXSIZE" val="48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pagestyle{empty}&#10;\begin{document}&#10;&#10;&#10;$$0$$&#10;&#10;\end{document}"/>
  <p:tag name="IGUANATEXSIZE" val="48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3961"/>
  <p:tag name="ORIGINALWIDTH" val="41.99472"/>
  <p:tag name="OUTPUTDPI" val="1200"/>
  <p:tag name="LATEXADDIN" val="\documentclass{article}&#10;\usepackage{amsmath}&#10;\pagestyle{empty}&#10;\begin{document}&#10;&#10;&#10;$$1$$&#10;&#10;\end{document}"/>
  <p:tag name="IGUANATEXSIZE" val="48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5598</TotalTime>
  <Words>88</Words>
  <Application>Microsoft Office PowerPoint</Application>
  <PresentationFormat>On-screen Show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velocity dispersion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adams</dc:creator>
  <cp:lastModifiedBy>dph0igh</cp:lastModifiedBy>
  <cp:revision>303</cp:revision>
  <dcterms:created xsi:type="dcterms:W3CDTF">2018-04-21T09:21:54Z</dcterms:created>
  <dcterms:modified xsi:type="dcterms:W3CDTF">2019-07-25T14:53:35Z</dcterms:modified>
</cp:coreProperties>
</file>