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666" r:id="rId3"/>
  </p:sldMasterIdLst>
  <p:notesMasterIdLst>
    <p:notesMasterId r:id="rId18"/>
  </p:notesMasterIdLst>
  <p:sldIdLst>
    <p:sldId id="300" r:id="rId4"/>
    <p:sldId id="301" r:id="rId5"/>
    <p:sldId id="302" r:id="rId6"/>
    <p:sldId id="303" r:id="rId7"/>
    <p:sldId id="304" r:id="rId8"/>
    <p:sldId id="311" r:id="rId9"/>
    <p:sldId id="305" r:id="rId10"/>
    <p:sldId id="306" r:id="rId11"/>
    <p:sldId id="307" r:id="rId12"/>
    <p:sldId id="312" r:id="rId13"/>
    <p:sldId id="313" r:id="rId14"/>
    <p:sldId id="314" r:id="rId15"/>
    <p:sldId id="308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44" autoAdjust="0"/>
    <p:restoredTop sz="94629" autoAdjust="0"/>
  </p:normalViewPr>
  <p:slideViewPr>
    <p:cSldViewPr snapToGrid="0">
      <p:cViewPr varScale="1">
        <p:scale>
          <a:sx n="94" d="100"/>
          <a:sy n="94" d="100"/>
        </p:scale>
        <p:origin x="64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8A20-5126-4C76-B5E6-D7E1A68E530A}" type="datetimeFigureOut">
              <a:rPr lang="en-GB" smtClean="0"/>
              <a:t>29/04/2019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2CEA-952E-44D3-9C4C-C0C8A2931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363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1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76588" y="62642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22nd October 2014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046913" cy="593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1021" y="68244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26"/>
          <a:stretch/>
        </p:blipFill>
        <p:spPr>
          <a:xfrm>
            <a:off x="2467992" y="6069554"/>
            <a:ext cx="6658252" cy="7751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70" y="6934"/>
            <a:ext cx="6658252" cy="82395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1023" y="6131697"/>
            <a:ext cx="2396971" cy="665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rgbClr val="C00000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71" y="2286002"/>
            <a:ext cx="4389129" cy="109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42" y="2286002"/>
            <a:ext cx="4389129" cy="109728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71023" y="6120000"/>
            <a:ext cx="90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28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78397" y="6063577"/>
            <a:ext cx="9058123" cy="823959"/>
            <a:chOff x="87275" y="-5976"/>
            <a:chExt cx="9058123" cy="823959"/>
          </a:xfrm>
        </p:grpSpPr>
        <p:sp>
          <p:nvSpPr>
            <p:cNvPr id="8" name="Rectangle 7"/>
            <p:cNvSpPr/>
            <p:nvPr userDrawn="1"/>
          </p:nvSpPr>
          <p:spPr>
            <a:xfrm>
              <a:off x="87275" y="55320"/>
              <a:ext cx="2396971" cy="665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Optics 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3600" i="1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f</a:t>
              </a:r>
              <a:r>
                <a:rPr lang="en-GB" sz="3600" baseline="0" dirty="0" smtClean="0">
                  <a:solidFill>
                    <a:srgbClr val="C00000"/>
                  </a:solidFill>
                  <a:latin typeface="Monotype Corsiva" panose="03010101010201010101" pitchFamily="66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</a:t>
              </a:r>
              <a:endParaRPr lang="en-GB" sz="3600" dirty="0">
                <a:solidFill>
                  <a:srgbClr val="C00000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46" y="-5976"/>
              <a:ext cx="6658252" cy="823959"/>
            </a:xfrm>
            <a:prstGeom prst="rect">
              <a:avLst/>
            </a:prstGeom>
          </p:spPr>
        </p:pic>
      </p:grpSp>
      <p:pic>
        <p:nvPicPr>
          <p:cNvPr id="6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2307A3AB-1E88-4C12-A66A-BC5442D0527F" descr="4DFC2E13-B360-4B3E-BA36-DC1E9C87CAD1@phydep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787" y="1"/>
            <a:ext cx="1931212" cy="68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9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5321" y="6128178"/>
            <a:ext cx="2396971" cy="6658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Optics 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GB" sz="3600" i="1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en-GB" sz="3600" baseline="0" dirty="0" smtClean="0">
                <a:solidFill>
                  <a:schemeClr val="tx1"/>
                </a:solidFill>
                <a:latin typeface="Monotype Corsiva" panose="03010101010201010101" pitchFamily="66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en-GB" sz="3600" dirty="0">
              <a:solidFill>
                <a:schemeClr val="tx1"/>
              </a:solidFill>
              <a:latin typeface="Monotype Corsiva" panose="03010101010201010101" pitchFamily="66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1"/>
          <a:stretch/>
        </p:blipFill>
        <p:spPr>
          <a:xfrm>
            <a:off x="2475194" y="6066869"/>
            <a:ext cx="6658252" cy="756546"/>
          </a:xfrm>
          <a:prstGeom prst="rect">
            <a:avLst/>
          </a:prstGeom>
        </p:spPr>
      </p:pic>
      <p:pic>
        <p:nvPicPr>
          <p:cNvPr id="4" name="Picture 2" descr="http://www.jqc.org.uk/assets/images/jqc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47" y="41279"/>
            <a:ext cx="18192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msfhq.com/wp-content/uploads/2010/07/Durham-University-Logo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3" y="41279"/>
            <a:ext cx="1739900" cy="7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5115" y="331400"/>
            <a:ext cx="2181419" cy="569158"/>
          </a:xfrm>
        </p:spPr>
        <p:txBody>
          <a:bodyPr/>
          <a:lstStyle/>
          <a:p>
            <a:r>
              <a:rPr lang="en-US" altLang="en-US" sz="3200" dirty="0" smtClean="0"/>
              <a:t>Polarization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7" y="3117352"/>
            <a:ext cx="3445932" cy="1598453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27456" y="1724376"/>
            <a:ext cx="8404418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Same photo with vertical and horizontal polarizer</a:t>
            </a:r>
            <a:endParaRPr lang="en-US" alt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4" y="2830507"/>
            <a:ext cx="3437466" cy="21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9592" y="256414"/>
            <a:ext cx="6436389" cy="505586"/>
          </a:xfrm>
        </p:spPr>
        <p:txBody>
          <a:bodyPr/>
          <a:lstStyle/>
          <a:p>
            <a:r>
              <a:rPr lang="en-US" altLang="en-US" sz="3200" dirty="0" smtClean="0"/>
              <a:t>Circular birefringence 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61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105" y="2324175"/>
            <a:ext cx="3683003" cy="2748734"/>
          </a:xfrm>
          <a:prstGeom prst="rect">
            <a:avLst/>
          </a:prstGeom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7867" y="1918490"/>
            <a:ext cx="4534678" cy="3127576"/>
            <a:chOff x="245356" y="845258"/>
            <a:chExt cx="8361789" cy="57671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4159399" y="2164653"/>
              <a:ext cx="4969573" cy="39259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88" y="845258"/>
              <a:ext cx="7990857" cy="75702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-280913" y="2169094"/>
              <a:ext cx="4969574" cy="3917036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15259" y="978902"/>
            <a:ext cx="6436389" cy="505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Effect of a phase shift</a:t>
            </a:r>
            <a:endParaRPr lang="en-US" altLang="en-US" sz="32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26993" y="1148236"/>
            <a:ext cx="2425808" cy="505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Circular basis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1377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64" y="2827806"/>
            <a:ext cx="3827709" cy="2484000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279" y="238676"/>
            <a:ext cx="3007388" cy="569158"/>
          </a:xfrm>
        </p:spPr>
        <p:txBody>
          <a:bodyPr/>
          <a:lstStyle/>
          <a:p>
            <a:r>
              <a:rPr lang="en-US" altLang="en-US" sz="3200" dirty="0" smtClean="0"/>
              <a:t>Optical rotation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60" y="1144980"/>
            <a:ext cx="2289580" cy="1754098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515082" y="3293563"/>
            <a:ext cx="2912179" cy="1649737"/>
            <a:chOff x="4236308" y="2175963"/>
            <a:chExt cx="5824358" cy="32994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79" b="36964"/>
            <a:stretch/>
          </p:blipFill>
          <p:spPr>
            <a:xfrm>
              <a:off x="4453537" y="4402882"/>
              <a:ext cx="5388433" cy="10725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50" b="29964"/>
            <a:stretch/>
          </p:blipFill>
          <p:spPr>
            <a:xfrm>
              <a:off x="4296484" y="3302479"/>
              <a:ext cx="5764182" cy="10869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179" b="28679"/>
            <a:stretch/>
          </p:blipFill>
          <p:spPr>
            <a:xfrm>
              <a:off x="4236308" y="2175963"/>
              <a:ext cx="5784671" cy="108531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7000" y="1185496"/>
            <a:ext cx="3471443" cy="17135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764" y="568031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also https://piphase.wordpress.com/2019/01/13/the-sugar-experiment/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03443" y="80783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62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38" y="1185496"/>
            <a:ext cx="1799122" cy="7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6872" y="1701339"/>
            <a:ext cx="7624197" cy="3466600"/>
            <a:chOff x="926872" y="1701339"/>
            <a:chExt cx="7624197" cy="3466600"/>
          </a:xfrm>
        </p:grpSpPr>
        <p:pic>
          <p:nvPicPr>
            <p:cNvPr id="4" name="Picture 3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772"/>
            <a:stretch/>
          </p:blipFill>
          <p:spPr>
            <a:xfrm>
              <a:off x="926872" y="2244163"/>
              <a:ext cx="7543800" cy="2380952"/>
            </a:xfrm>
            <a:prstGeom prst="rect">
              <a:avLst/>
            </a:prstGeom>
          </p:spPr>
        </p:pic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2369844" y="1701339"/>
              <a:ext cx="3466600" cy="3466600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5084469" y="1701339"/>
              <a:ext cx="3466600" cy="3466600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2188800" y="4201179"/>
              <a:ext cx="810000" cy="1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type="stealth" w="med" len="lg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1967873" y="3486980"/>
              <a:ext cx="540000" cy="1"/>
            </a:xfrm>
            <a:prstGeom prst="straightConnector1">
              <a:avLst/>
            </a:prstGeom>
            <a:ln w="50800">
              <a:solidFill>
                <a:srgbClr val="6BA1E5"/>
              </a:solidFill>
              <a:headEnd type="stealth" w="med" len="lg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2954832" y="3486981"/>
              <a:ext cx="540000" cy="1"/>
            </a:xfrm>
            <a:prstGeom prst="straightConnector1">
              <a:avLst/>
            </a:prstGeom>
            <a:ln w="50800">
              <a:solidFill>
                <a:srgbClr val="6BA1E5"/>
              </a:solidFill>
              <a:headEnd type="stealth" w="med" len="lg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909654" y="3496002"/>
              <a:ext cx="540000" cy="1"/>
            </a:xfrm>
            <a:prstGeom prst="straightConnector1">
              <a:avLst/>
            </a:prstGeom>
            <a:ln w="50800">
              <a:solidFill>
                <a:srgbClr val="6BA1E5"/>
              </a:solidFill>
              <a:headEnd type="stealth" w="med" len="lg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70" t="29355" r="1272" b="30977"/>
            <a:stretch/>
          </p:blipFill>
          <p:spPr>
            <a:xfrm rot="-60000">
              <a:off x="5914441" y="3007501"/>
              <a:ext cx="2501429" cy="1058486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7614917" y="4418316"/>
              <a:ext cx="810000" cy="1"/>
            </a:xfrm>
            <a:prstGeom prst="straightConnector1">
              <a:avLst/>
            </a:prstGeom>
            <a:ln w="50800">
              <a:solidFill>
                <a:schemeClr val="bg1"/>
              </a:solidFill>
              <a:headEnd type="stealth" w="med" len="lg"/>
              <a:tailEnd type="stealth" w="med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40764" y="568031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See also https://piphase.wordpress.com/2019/01/13/the-sugar-experiment/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9844" y="273069"/>
            <a:ext cx="4534714" cy="569158"/>
          </a:xfrm>
        </p:spPr>
        <p:txBody>
          <a:bodyPr/>
          <a:lstStyle/>
          <a:p>
            <a:pPr algn="ctr"/>
            <a:r>
              <a:rPr lang="en-US" altLang="en-US" sz="3200" dirty="0" smtClean="0"/>
              <a:t>Optical </a:t>
            </a:r>
            <a:r>
              <a:rPr lang="en-US" altLang="en-US" sz="3200" dirty="0" smtClean="0"/>
              <a:t>rotation: side view with polarizers</a:t>
            </a:r>
            <a:endParaRPr lang="en-US" alt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37872" y="1245261"/>
            <a:ext cx="310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Vertical: Scatter + Fluorescence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610280" y="1230920"/>
            <a:ext cx="366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Horizontal: Only Fluorescence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812" y="324148"/>
            <a:ext cx="2406255" cy="569158"/>
          </a:xfrm>
        </p:spPr>
        <p:txBody>
          <a:bodyPr/>
          <a:lstStyle/>
          <a:p>
            <a:r>
              <a:rPr lang="en-US" altLang="en-US" sz="3200" dirty="0" smtClean="0"/>
              <a:t>Faraday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63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1683981"/>
            <a:ext cx="4561304" cy="3480686"/>
          </a:xfrm>
          <a:prstGeom prst="rect">
            <a:avLst/>
          </a:prstGeom>
        </p:spPr>
      </p:pic>
      <p:pic>
        <p:nvPicPr>
          <p:cNvPr id="7" name="Picture 4" descr="http://highfields-arc.co.uk/biogs/files/mfarad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3" y="3771317"/>
            <a:ext cx="38100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22" y="1313604"/>
            <a:ext cx="2684137" cy="203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212" y="400348"/>
            <a:ext cx="3049721" cy="569158"/>
          </a:xfrm>
        </p:spPr>
        <p:txBody>
          <a:bodyPr/>
          <a:lstStyle/>
          <a:p>
            <a:r>
              <a:rPr lang="en-US" altLang="en-US" sz="3200" dirty="0" smtClean="0"/>
              <a:t>Standing waves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65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783" y="1633593"/>
            <a:ext cx="3516578" cy="399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617" y="865064"/>
            <a:ext cx="5538571" cy="569158"/>
          </a:xfrm>
        </p:spPr>
        <p:txBody>
          <a:bodyPr/>
          <a:lstStyle/>
          <a:p>
            <a:r>
              <a:rPr lang="en-US" altLang="en-US" sz="3200" dirty="0" smtClean="0"/>
              <a:t>Polarization: Linear and Circular 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8" y="1888066"/>
            <a:ext cx="3933889" cy="3443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1" y="2243666"/>
            <a:ext cx="3753548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345" y="976081"/>
            <a:ext cx="6667916" cy="569158"/>
          </a:xfrm>
        </p:spPr>
        <p:txBody>
          <a:bodyPr/>
          <a:lstStyle/>
          <a:p>
            <a:r>
              <a:rPr lang="en-US" altLang="en-US" sz="3200" dirty="0" smtClean="0"/>
              <a:t>Polarization: Linear (space and time) 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53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50" y="1735667"/>
            <a:ext cx="6416614" cy="36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345" y="976081"/>
            <a:ext cx="6667916" cy="569158"/>
          </a:xfrm>
        </p:spPr>
        <p:txBody>
          <a:bodyPr/>
          <a:lstStyle/>
          <a:p>
            <a:r>
              <a:rPr lang="en-US" altLang="en-US" sz="3200" dirty="0" smtClean="0"/>
              <a:t>Polarization: Circular (space and time) 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9" y="1693841"/>
            <a:ext cx="6285240" cy="39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345" y="976081"/>
            <a:ext cx="6667916" cy="569158"/>
          </a:xfrm>
        </p:spPr>
        <p:txBody>
          <a:bodyPr/>
          <a:lstStyle/>
          <a:p>
            <a:r>
              <a:rPr lang="en-US" altLang="en-US" sz="3200" dirty="0" smtClean="0"/>
              <a:t>Polarization: Circular (space and time) 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54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9" y="1693841"/>
            <a:ext cx="6285240" cy="392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811" y="273348"/>
            <a:ext cx="6667916" cy="569158"/>
          </a:xfrm>
        </p:spPr>
        <p:txBody>
          <a:bodyPr/>
          <a:lstStyle/>
          <a:p>
            <a:r>
              <a:rPr lang="en-US" altLang="en-US" sz="3200" dirty="0" smtClean="0"/>
              <a:t>Polarization: Circular basis 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3736" y="1658422"/>
            <a:ext cx="4413887" cy="32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612" y="1187748"/>
            <a:ext cx="3921788" cy="569158"/>
          </a:xfrm>
        </p:spPr>
        <p:txBody>
          <a:bodyPr/>
          <a:lstStyle/>
          <a:p>
            <a:r>
              <a:rPr lang="en-US" altLang="en-US" sz="3200" dirty="0" smtClean="0"/>
              <a:t>Polarization: Poincare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56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4" y="2048932"/>
            <a:ext cx="3307026" cy="3386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182" y="2963333"/>
            <a:ext cx="3537617" cy="194007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97477" y="1166654"/>
            <a:ext cx="1847456" cy="5691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 Photons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066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99812" y="324148"/>
            <a:ext cx="1923655" cy="569158"/>
          </a:xfrm>
        </p:spPr>
        <p:txBody>
          <a:bodyPr/>
          <a:lstStyle/>
          <a:p>
            <a:r>
              <a:rPr lang="en-US" altLang="en-US" sz="3200" dirty="0" smtClean="0"/>
              <a:t>Polarizers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58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9" y="1819953"/>
            <a:ext cx="3075226" cy="279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65" y="1912706"/>
            <a:ext cx="5248339" cy="26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896" y="2466215"/>
            <a:ext cx="2406255" cy="569158"/>
          </a:xfrm>
        </p:spPr>
        <p:txBody>
          <a:bodyPr/>
          <a:lstStyle/>
          <a:p>
            <a:r>
              <a:rPr lang="en-US" altLang="en-US" sz="3200" dirty="0" err="1" smtClean="0"/>
              <a:t>Waveplates</a:t>
            </a:r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7784564" y="5768554"/>
            <a:ext cx="1285395" cy="192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1200" dirty="0" smtClean="0">
                <a:solidFill>
                  <a:srgbClr val="000099"/>
                </a:solidFill>
              </a:rPr>
              <a:t>OPTICS </a:t>
            </a:r>
            <a:r>
              <a:rPr lang="en-GB" sz="1200" i="1" dirty="0" smtClean="0">
                <a:solidFill>
                  <a:srgbClr val="000099"/>
                </a:solidFill>
              </a:rPr>
              <a:t>f2f</a:t>
            </a:r>
            <a:r>
              <a:rPr lang="en-GB" sz="1200" dirty="0" smtClean="0">
                <a:solidFill>
                  <a:srgbClr val="000099"/>
                </a:solidFill>
              </a:rPr>
              <a:t> p. 59</a:t>
            </a:r>
            <a:endParaRPr lang="en-GB" sz="1200" dirty="0">
              <a:solidFill>
                <a:srgbClr val="0000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24" y="3500939"/>
            <a:ext cx="3956442" cy="1976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2" y="3500940"/>
            <a:ext cx="3875739" cy="1976996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72036" y="315925"/>
            <a:ext cx="3594209" cy="5055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 smtClean="0"/>
              <a:t>Linear birefringence </a:t>
            </a:r>
            <a:endParaRPr lang="en-US" altLang="en-US" sz="32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4" y="1245268"/>
            <a:ext cx="8173717" cy="87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2276"/>
  <p:tag name="ORIGINALWIDTH" val="1676.041"/>
  <p:tag name="OUTPUTDPI" val="1200"/>
  <p:tag name="LATEXADDIN" val="\documentclass{article}&#10;\usepackage{amsmath}&#10;\pagestyle{empty}&#10;\begin{document}&#10;&#10;&#10;$$\boldsymbol{{\cal E}} =\textstyle{1\over \sqrt{2}}{\cal E}_0\left(&#10;\hat{\boldsymbol{\epsilon}}_x+{\rm e}^{{\rm i}\varphi}\hat{\boldsymbol{\epsilon}}_y\right)&#10;{\rm e}^{{\rm i}(kz-\omega t)}$$&#10;&#10;\end{document}"/>
  <p:tag name="IGUANATEXSIZE" val="48"/>
  <p:tag name="IGUANATEXCURSOR" val="105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5.2306"/>
  <p:tag name="ORIGINALWIDTH" val="1638.545"/>
  <p:tag name="OUTPUTDPI" val="1200"/>
  <p:tag name="LATEXADDIN" val="\documentclass{article}&#10;\usepackage{amsmath}&#10;\pagestyle{empty}&#10;\begin{document}&#10;&#10;&#10;$$\boldsymbol{{\cal E}} =\textstyle{1\over 2}{\cal E}_0\left(&#10;\hat{\boldsymbol{\epsilon}}_++{\rm e}^{{\rm i}\varphi}\hat{\boldsymbol{\epsilon}}_-\right)&#10;{\rm e}^{{\rm i}(kz-\omega t)}$$&#10;&#10;\end{document}"/>
  <p:tag name="IGUANATEXSIZE" val="48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4019</TotalTime>
  <Words>157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Monotype Corsiva</vt:lpstr>
      <vt:lpstr>Times New Roman</vt:lpstr>
      <vt:lpstr>1_Office Theme</vt:lpstr>
      <vt:lpstr>Office Theme</vt:lpstr>
      <vt:lpstr>2_Office Theme</vt:lpstr>
      <vt:lpstr>Polarization</vt:lpstr>
      <vt:lpstr>Polarization: Linear and Circular </vt:lpstr>
      <vt:lpstr>Polarization: Linear (space and time) </vt:lpstr>
      <vt:lpstr>Polarization: Circular (space and time) </vt:lpstr>
      <vt:lpstr>Polarization: Circular (space and time) </vt:lpstr>
      <vt:lpstr>Polarization: Circular basis </vt:lpstr>
      <vt:lpstr>Polarization: Poincare</vt:lpstr>
      <vt:lpstr>Polarizers</vt:lpstr>
      <vt:lpstr>Waveplates</vt:lpstr>
      <vt:lpstr>Circular birefringence </vt:lpstr>
      <vt:lpstr>Optical rotation</vt:lpstr>
      <vt:lpstr>Optical rotation: side view with polarizers</vt:lpstr>
      <vt:lpstr>Faraday</vt:lpstr>
      <vt:lpstr>Standing waves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adams</dc:creator>
  <cp:lastModifiedBy>ADAMS, CHARLES S.</cp:lastModifiedBy>
  <cp:revision>275</cp:revision>
  <dcterms:created xsi:type="dcterms:W3CDTF">2018-04-21T09:21:54Z</dcterms:created>
  <dcterms:modified xsi:type="dcterms:W3CDTF">2019-04-29T18:23:22Z</dcterms:modified>
</cp:coreProperties>
</file>