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9"/>
  </p:notesMasterIdLst>
  <p:sldIdLst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10" r:id="rId13"/>
    <p:sldId id="315" r:id="rId14"/>
    <p:sldId id="311" r:id="rId15"/>
    <p:sldId id="312" r:id="rId16"/>
    <p:sldId id="314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4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1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520288"/>
            <a:ext cx="3888703" cy="569158"/>
          </a:xfrm>
        </p:spPr>
        <p:txBody>
          <a:bodyPr/>
          <a:lstStyle/>
          <a:p>
            <a:r>
              <a:rPr lang="en-US" altLang="en-US" sz="3200" dirty="0" smtClean="0"/>
              <a:t>Plane and spherical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16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2150246"/>
            <a:ext cx="8119533" cy="26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94" y="2064884"/>
            <a:ext cx="5399314" cy="363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567" y="113765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j-lt"/>
              </a:rPr>
              <a:t>Magnificat</a:t>
            </a:r>
            <a:r>
              <a:rPr lang="en-GB" dirty="0" smtClean="0">
                <a:latin typeface="+mj-lt"/>
              </a:rPr>
              <a:t> anima </a:t>
            </a:r>
            <a:r>
              <a:rPr lang="en-GB" dirty="0" err="1" smtClean="0">
                <a:latin typeface="+mj-lt"/>
              </a:rPr>
              <a:t>mea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Dominum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567" y="1506983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My soul does magnify the lord.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581" y="21151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1350</a:t>
            </a:r>
            <a:endParaRPr lang="en-GB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3894" y="571088"/>
            <a:ext cx="1536239" cy="569158"/>
          </a:xfrm>
        </p:spPr>
        <p:txBody>
          <a:bodyPr/>
          <a:lstStyle/>
          <a:p>
            <a:r>
              <a:rPr lang="en-US" altLang="en-US" sz="3200" dirty="0" smtClean="0"/>
              <a:t>Lenses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930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3" y="922468"/>
            <a:ext cx="8265111" cy="4835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93" y="186054"/>
            <a:ext cx="768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Applied optics: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history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of optical instruments (lens)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www.iggy.net/iggyexternal/media/external/history-of-science/images/ibn/i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6" y="3855886"/>
            <a:ext cx="1477516" cy="17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3/3a/Ibn_Sahl_manuscri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35" y="3749430"/>
            <a:ext cx="1554873" cy="20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2511" y="4562225"/>
            <a:ext cx="335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Ibn </a:t>
            </a:r>
            <a:r>
              <a:rPr lang="en-GB" dirty="0" err="1" smtClean="0">
                <a:latin typeface="+mj-lt"/>
              </a:rPr>
              <a:t>Sahl</a:t>
            </a:r>
            <a:r>
              <a:rPr lang="en-GB" dirty="0" smtClean="0">
                <a:latin typeface="+mj-lt"/>
              </a:rPr>
              <a:t> </a:t>
            </a:r>
          </a:p>
          <a:p>
            <a:pPr algn="ctr"/>
            <a:r>
              <a:rPr lang="en-GB" dirty="0" smtClean="0">
                <a:latin typeface="+mj-lt"/>
              </a:rPr>
              <a:t>On burning mirrors and lenses </a:t>
            </a:r>
          </a:p>
          <a:p>
            <a:pPr algn="ctr"/>
            <a:r>
              <a:rPr lang="en-GB" dirty="0" smtClean="0">
                <a:latin typeface="+mj-lt"/>
              </a:rPr>
              <a:t>984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582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7" y="2564418"/>
            <a:ext cx="3073983" cy="206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567" y="113765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j-lt"/>
              </a:rPr>
              <a:t>Magnificat</a:t>
            </a:r>
            <a:r>
              <a:rPr lang="en-GB" dirty="0" smtClean="0">
                <a:latin typeface="+mj-lt"/>
              </a:rPr>
              <a:t> anima </a:t>
            </a:r>
            <a:r>
              <a:rPr lang="en-GB" dirty="0" err="1" smtClean="0">
                <a:latin typeface="+mj-lt"/>
              </a:rPr>
              <a:t>mea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Dominum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567" y="1506983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My soul does magnify the lord.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924" y="26146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1350</a:t>
            </a:r>
            <a:endParaRPr lang="en-GB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3894" y="571088"/>
            <a:ext cx="1536239" cy="569158"/>
          </a:xfrm>
        </p:spPr>
        <p:txBody>
          <a:bodyPr/>
          <a:lstStyle/>
          <a:p>
            <a:r>
              <a:rPr lang="en-US" altLang="en-US" sz="3200" dirty="0" smtClean="0"/>
              <a:t>Lenses</a:t>
            </a:r>
            <a:endParaRPr lang="en-US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29192" y="150698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Hieronymus Bosch (1450-1516)</a:t>
            </a:r>
            <a:endParaRPr lang="en-GB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7"/>
          <a:stretch/>
        </p:blipFill>
        <p:spPr>
          <a:xfrm>
            <a:off x="4929192" y="2328835"/>
            <a:ext cx="3701991" cy="2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933" y="731954"/>
            <a:ext cx="5384799" cy="1072129"/>
          </a:xfrm>
        </p:spPr>
        <p:txBody>
          <a:bodyPr/>
          <a:lstStyle/>
          <a:p>
            <a:pPr algn="ctr"/>
            <a:r>
              <a:rPr lang="en-US" altLang="en-US" sz="3200" dirty="0" smtClean="0"/>
              <a:t>Lens: plane to spherical wave converter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5" y="1643216"/>
            <a:ext cx="5647267" cy="40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2115928"/>
            <a:ext cx="9144000" cy="352361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4933" y="731954"/>
            <a:ext cx="5384799" cy="1072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/>
              <a:t>Lens: plane to spherical wave </a:t>
            </a:r>
            <a:r>
              <a:rPr lang="en-US" altLang="en-US" sz="3200" dirty="0" err="1" smtClean="0"/>
              <a:t>convertion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901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933" y="215346"/>
            <a:ext cx="5384799" cy="529579"/>
          </a:xfrm>
        </p:spPr>
        <p:txBody>
          <a:bodyPr/>
          <a:lstStyle/>
          <a:p>
            <a:pPr algn="ctr"/>
            <a:r>
              <a:rPr lang="en-US" altLang="en-US" sz="3200" dirty="0" smtClean="0"/>
              <a:t>Lens: imaging</a:t>
            </a: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083"/>
            <a:ext cx="9144000" cy="39537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2199" y="1088237"/>
            <a:ext cx="6366934" cy="529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/>
              <a:t>Spherical to spherical conversion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976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094" y="816621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Plane waves: orthogonality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17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8" y="1746036"/>
            <a:ext cx="3700379" cy="39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294" y="579555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Plane waves: scalar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18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2445505"/>
            <a:ext cx="4487332" cy="2620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9" y="1490132"/>
            <a:ext cx="2991102" cy="38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778" y="241214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Plane waves: refraction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20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6" y="1949873"/>
            <a:ext cx="3312576" cy="322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59" y="1566333"/>
            <a:ext cx="3091700" cy="3992880"/>
          </a:xfrm>
          <a:prstGeom prst="rect">
            <a:avLst/>
          </a:prstGeom>
        </p:spPr>
      </p:pic>
      <p:pic>
        <p:nvPicPr>
          <p:cNvPr id="8" name="Picture 2" descr="https://www.iggy.net/iggyexternal/media/external/history-of-science/images/ibn/ib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74" y="2633133"/>
            <a:ext cx="1905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7521" y="103520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On burning mirrors and lenses, 983</a:t>
            </a:r>
            <a:endParaRPr lang="en-GB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5" y="989037"/>
            <a:ext cx="445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The law of Ibn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Sahl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294" y="579555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Plane waves: reflection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</a:t>
            </a:r>
            <a:r>
              <a:rPr lang="en-GB" sz="1200" dirty="0" smtClean="0">
                <a:solidFill>
                  <a:srgbClr val="000099"/>
                </a:solidFill>
              </a:rPr>
              <a:t>21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1891749"/>
            <a:ext cx="3261904" cy="328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9" y="1688548"/>
            <a:ext cx="3715154" cy="37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294" y="579555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Curved</a:t>
            </a:r>
            <a:r>
              <a:rPr lang="en-US" altLang="en-US" sz="3200" dirty="0" smtClean="0"/>
              <a:t> waves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23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92" y="1964267"/>
            <a:ext cx="2991403" cy="312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1964267"/>
            <a:ext cx="3084440" cy="320380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24027" y="1307689"/>
            <a:ext cx="4831485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Phase front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50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294" y="579555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Curved</a:t>
            </a:r>
            <a:r>
              <a:rPr lang="en-US" altLang="en-US" sz="3200" dirty="0" smtClean="0"/>
              <a:t> waves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23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92" y="1964267"/>
            <a:ext cx="2991403" cy="312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1964267"/>
            <a:ext cx="3084440" cy="320380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24027" y="1307689"/>
            <a:ext cx="4831485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Phase front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011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294" y="579555"/>
            <a:ext cx="4831485" cy="569158"/>
          </a:xfrm>
        </p:spPr>
        <p:txBody>
          <a:bodyPr/>
          <a:lstStyle/>
          <a:p>
            <a:r>
              <a:rPr lang="en-US" altLang="en-US" sz="3200" dirty="0" smtClean="0"/>
              <a:t>Paraxial curved</a:t>
            </a:r>
            <a:r>
              <a:rPr lang="en-US" altLang="en-US" sz="3200" dirty="0" smtClean="0"/>
              <a:t> waves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25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1637058"/>
            <a:ext cx="3795088" cy="34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4" y="3477282"/>
            <a:ext cx="4597400" cy="1988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521" y="2415271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On burning mirrors and lenses, 983</a:t>
            </a:r>
            <a:endParaRPr lang="en-GB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3894" y="571088"/>
            <a:ext cx="1536239" cy="569158"/>
          </a:xfrm>
        </p:spPr>
        <p:txBody>
          <a:bodyPr/>
          <a:lstStyle/>
          <a:p>
            <a:r>
              <a:rPr lang="en-US" altLang="en-US" sz="3200" dirty="0" smtClean="0"/>
              <a:t>Lenses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86637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160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Plane and spherical</vt:lpstr>
      <vt:lpstr>Plane waves: orthogonality</vt:lpstr>
      <vt:lpstr>Plane waves: scalar</vt:lpstr>
      <vt:lpstr>Plane waves: refraction</vt:lpstr>
      <vt:lpstr>Plane waves: reflection</vt:lpstr>
      <vt:lpstr>Curved waves</vt:lpstr>
      <vt:lpstr>Curved waves</vt:lpstr>
      <vt:lpstr>Paraxial curved waves</vt:lpstr>
      <vt:lpstr>Lenses</vt:lpstr>
      <vt:lpstr>Lenses</vt:lpstr>
      <vt:lpstr>PowerPoint Presentation</vt:lpstr>
      <vt:lpstr>Lenses</vt:lpstr>
      <vt:lpstr>Lens: plane to spherical wave converter</vt:lpstr>
      <vt:lpstr>PowerPoint Presentation</vt:lpstr>
      <vt:lpstr>Lens: imaging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ADAMS, CHARLES S.</cp:lastModifiedBy>
  <cp:revision>263</cp:revision>
  <dcterms:created xsi:type="dcterms:W3CDTF">2018-04-21T09:21:54Z</dcterms:created>
  <dcterms:modified xsi:type="dcterms:W3CDTF">2019-04-04T10:06:45Z</dcterms:modified>
</cp:coreProperties>
</file>